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  <p:sldId id="262" r:id="rId4"/>
    <p:sldId id="263" r:id="rId5"/>
    <p:sldId id="277" r:id="rId6"/>
    <p:sldId id="278" r:id="rId7"/>
    <p:sldId id="279" r:id="rId8"/>
    <p:sldId id="280" r:id="rId9"/>
    <p:sldId id="281" r:id="rId10"/>
    <p:sldId id="28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82" autoAdjust="0"/>
    <p:restoredTop sz="94660"/>
  </p:normalViewPr>
  <p:slideViewPr>
    <p:cSldViewPr snapToGrid="0">
      <p:cViewPr varScale="1">
        <p:scale>
          <a:sx n="88" d="100"/>
          <a:sy n="88" d="100"/>
        </p:scale>
        <p:origin x="2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Лекция 7. Личность и психология принятия управленческих решений</a:t>
            </a:r>
            <a:endParaRPr lang="ru-RU" b="1" dirty="0"/>
          </a:p>
        </p:txBody>
      </p:sp>
      <p:pic>
        <p:nvPicPr>
          <p:cNvPr id="4" name="Объект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550" y="2103120"/>
            <a:ext cx="6968490" cy="4587240"/>
          </a:xfrm>
        </p:spPr>
      </p:pic>
    </p:spTree>
    <p:extLst>
      <p:ext uri="{BB962C8B-B14F-4D97-AF65-F5344CB8AC3E}">
        <p14:creationId xmlns:p14="http://schemas.microsoft.com/office/powerpoint/2010/main" val="2256716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0947" y="232913"/>
            <a:ext cx="10515600" cy="2070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Сравнительная </a:t>
            </a:r>
            <a:r>
              <a:rPr lang="ru-RU" sz="2200" b="1" dirty="0"/>
              <a:t>характеристика трех стилей управления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793905"/>
              </p:ext>
            </p:extLst>
          </p:nvPr>
        </p:nvGraphicFramePr>
        <p:xfrm>
          <a:off x="1802922" y="690114"/>
          <a:ext cx="9383238" cy="59697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6835"/>
                <a:gridCol w="4516403"/>
              </a:tblGrid>
              <a:tr h="330268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Формальная сторона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Содержательная сторона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</a:tr>
              <a:tr h="305326">
                <a:tc gridSpan="2"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Авторитарный стиль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1608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Деловые, краткие распоряжения.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Запреты без снисхождения, с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угрозой.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Четкий язык, неприветливый тон.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Похвала и порицание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субъективны.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Эмоции не принимаются в расчет.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Позиция лидера — вне группы.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Дела группе планируются заранее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(во всем объеме).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Определяются лишь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непосредственные цели,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дальние — неизвестны.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Голос руководителя —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решающий.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</a:tr>
              <a:tr h="313926">
                <a:tc gridSpan="2"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Демократический стиль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86206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Распоряжения и запреты — с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советами.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Позиция лидера — внутри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группы.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Мероприятия планируются не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заранее, а в группе.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 реализацию предложений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отвечают все.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 разделы работы не только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предлагаются, но и собираются.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</a:tr>
              <a:tr h="313926">
                <a:tc gridSpan="2"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Либеральный стиль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8505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Тон — конвенциальный.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Отсутствие похвалы, порицаний.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Никакого сотрудничества.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Позиция лидера — незаметно в</a:t>
                      </a:r>
                      <a:endParaRPr lang="ru-RU" sz="100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стороне от группы.</a:t>
                      </a:r>
                      <a:endParaRPr lang="ru-RU" sz="10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Дела в группе идут сами собой.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Лидер не дает указаний.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Разделы работы складываются из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отдельных интервалов или</a:t>
                      </a:r>
                      <a:endParaRPr lang="ru-RU" sz="1000" dirty="0">
                        <a:effectLst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исходят от нового лидера.</a:t>
                      </a:r>
                      <a:endParaRPr lang="ru-RU" sz="10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592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Благодарю за внимание !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8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040" y="1554480"/>
            <a:ext cx="9509760" cy="5166359"/>
          </a:xfrm>
        </p:spPr>
      </p:pic>
    </p:spTree>
    <p:extLst>
      <p:ext uri="{BB962C8B-B14F-4D97-AF65-F5344CB8AC3E}">
        <p14:creationId xmlns:p14="http://schemas.microsoft.com/office/powerpoint/2010/main" val="4222970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8500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i="1" dirty="0">
                <a:solidFill>
                  <a:srgbClr val="FF0000"/>
                </a:solidFill>
              </a:rPr>
              <a:t>Рекомендуемая литература: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7172" name="Рисунок 4" descr="http://www.psy-files.ru/templates/school/images/books.jpg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1881189" y="1500188"/>
            <a:ext cx="3286125" cy="5072062"/>
          </a:xfr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99051" y="115889"/>
            <a:ext cx="6313696" cy="60102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400" dirty="0"/>
              <a:t>Arthur D. Fundamentals of Human Resources Management.</a:t>
            </a:r>
            <a:r>
              <a:rPr lang="en-GB" sz="1400" dirty="0"/>
              <a:t>fourth edition. </a:t>
            </a:r>
            <a:r>
              <a:rPr lang="en-US" sz="1400" dirty="0" err="1"/>
              <a:t>Amacom</a:t>
            </a:r>
            <a:r>
              <a:rPr lang="ru-RU" sz="1400" dirty="0"/>
              <a:t>, 2011.</a:t>
            </a:r>
          </a:p>
          <a:p>
            <a:pPr>
              <a:defRPr/>
            </a:pPr>
            <a:r>
              <a:rPr lang="en-GB" sz="1400" dirty="0"/>
              <a:t>Becker G.S. (2011) Human capital: Theoretical and Empirical Analysis. - N-Y., 2011</a:t>
            </a:r>
            <a:r>
              <a:rPr lang="en-US" sz="1400" dirty="0"/>
              <a:t>.</a:t>
            </a:r>
            <a:endParaRPr lang="ru-RU" sz="1400" dirty="0"/>
          </a:p>
          <a:p>
            <a:pPr>
              <a:defRPr/>
            </a:pPr>
            <a:r>
              <a:rPr lang="ru-RU" sz="1400" dirty="0"/>
              <a:t>Бекоева Д.Д. Организационная психология: учебник для </a:t>
            </a:r>
            <a:r>
              <a:rPr lang="ru-RU" sz="1400" dirty="0" err="1"/>
              <a:t>студ.учрежденицй</a:t>
            </a:r>
            <a:r>
              <a:rPr lang="ru-RU" sz="1400" dirty="0"/>
              <a:t> высшего образования. – </a:t>
            </a:r>
            <a:r>
              <a:rPr lang="ru-RU" sz="1400" dirty="0" err="1"/>
              <a:t>М.:Издательский</a:t>
            </a:r>
            <a:r>
              <a:rPr lang="ru-RU" sz="1400" dirty="0"/>
              <a:t> центр «Академия», 2014. -256 с. </a:t>
            </a:r>
          </a:p>
          <a:p>
            <a:pPr>
              <a:defRPr/>
            </a:pPr>
            <a:r>
              <a:rPr lang="ru-RU" sz="1400" dirty="0"/>
              <a:t>Волкогонова О. Д. Управленческая психология: учебник. - М.: Форум : ИНФРА-М, 2013.</a:t>
            </a:r>
          </a:p>
          <a:p>
            <a:pPr>
              <a:defRPr/>
            </a:pPr>
            <a:r>
              <a:rPr lang="ru-RU" sz="1400" dirty="0" err="1"/>
              <a:t>Глумаков</a:t>
            </a:r>
            <a:r>
              <a:rPr lang="ru-RU" sz="1400" dirty="0"/>
              <a:t> В. Н. Организационное поведение: учебник - М.: Вузовский учебник, 2014.</a:t>
            </a:r>
          </a:p>
          <a:p>
            <a:pPr>
              <a:defRPr/>
            </a:pPr>
            <a:r>
              <a:rPr lang="ru-RU" sz="1400" dirty="0" err="1"/>
              <a:t>Занковский</a:t>
            </a:r>
            <a:r>
              <a:rPr lang="ru-RU" sz="1400" dirty="0"/>
              <a:t> А.Н. Организационная </a:t>
            </a:r>
            <a:r>
              <a:rPr lang="ru-RU" sz="1400" dirty="0" err="1"/>
              <a:t>психология:Учебное</a:t>
            </a:r>
            <a:r>
              <a:rPr lang="ru-RU" sz="1400" dirty="0"/>
              <a:t> пособие для вузов, 2016. </a:t>
            </a:r>
            <a:r>
              <a:rPr lang="ru-RU" sz="1400" dirty="0" err="1"/>
              <a:t>М.:Флинта</a:t>
            </a:r>
            <a:r>
              <a:rPr lang="ru-RU" sz="1400" dirty="0"/>
              <a:t> МПСИ.</a:t>
            </a:r>
          </a:p>
          <a:p>
            <a:pPr>
              <a:defRPr/>
            </a:pPr>
            <a:r>
              <a:rPr lang="ru-RU" sz="1400" dirty="0" err="1"/>
              <a:t>Жубаназарова</a:t>
            </a:r>
            <a:r>
              <a:rPr lang="ru-RU" sz="1400" dirty="0"/>
              <a:t> Н.С. </a:t>
            </a:r>
            <a:r>
              <a:rPr lang="ru-RU" sz="1400" dirty="0" err="1"/>
              <a:t>Жас</a:t>
            </a:r>
            <a:r>
              <a:rPr lang="ru-RU" sz="1400" dirty="0"/>
              <a:t> </a:t>
            </a:r>
            <a:r>
              <a:rPr lang="ru-RU" sz="1400" dirty="0" err="1"/>
              <a:t>ерекшел</a:t>
            </a:r>
            <a:r>
              <a:rPr lang="kk-KZ" sz="1400" dirty="0"/>
              <a:t>іқ психологиясы</a:t>
            </a:r>
            <a:r>
              <a:rPr lang="ru-RU" sz="1400" dirty="0"/>
              <a:t>. – Алматы: МОН, 2015.</a:t>
            </a:r>
          </a:p>
          <a:p>
            <a:pPr>
              <a:defRPr/>
            </a:pPr>
            <a:r>
              <a:rPr lang="ru-RU" sz="1400" dirty="0"/>
              <a:t>Захарова Л.Н. Психология управления.- М.: Логос, 2015. </a:t>
            </a:r>
          </a:p>
          <a:p>
            <a:pPr>
              <a:defRPr/>
            </a:pPr>
            <a:r>
              <a:rPr lang="ru-RU" sz="1400" dirty="0"/>
              <a:t>Карпов А.В. Психология менеджмента. – М.:</a:t>
            </a:r>
            <a:r>
              <a:rPr lang="ru-RU" sz="1400" dirty="0" err="1"/>
              <a:t>Гардарики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en-US" sz="1400" dirty="0" err="1"/>
              <a:t>Korman</a:t>
            </a:r>
            <a:r>
              <a:rPr lang="en-US" sz="1400" dirty="0"/>
              <a:t> A</a:t>
            </a:r>
            <a:r>
              <a:rPr lang="en-US" sz="1400" i="1" dirty="0"/>
              <a:t>. </a:t>
            </a:r>
            <a:r>
              <a:rPr lang="en-US" sz="1400" dirty="0"/>
              <a:t>Consideration, initiating structure, and organizational criteria</a:t>
            </a:r>
            <a:r>
              <a:rPr lang="ru-RU" sz="1400" dirty="0"/>
              <a:t>—</a:t>
            </a:r>
            <a:r>
              <a:rPr lang="en-US" sz="1400" dirty="0"/>
              <a:t>A review //Personnel Psychology, </a:t>
            </a:r>
            <a:r>
              <a:rPr lang="ru-RU" sz="1400" dirty="0"/>
              <a:t>1966.</a:t>
            </a:r>
          </a:p>
          <a:p>
            <a:pPr>
              <a:defRPr/>
            </a:pPr>
            <a:r>
              <a:rPr lang="en-GB" sz="1400" cap="all" dirty="0"/>
              <a:t>S</a:t>
            </a:r>
            <a:r>
              <a:rPr lang="en-GB" sz="1400" dirty="0"/>
              <a:t>anderson</a:t>
            </a:r>
            <a:r>
              <a:rPr lang="en-GB" sz="1400" cap="all" dirty="0"/>
              <a:t> a., </a:t>
            </a:r>
            <a:r>
              <a:rPr lang="en-GB" sz="1400" cap="all" dirty="0" err="1"/>
              <a:t>s</a:t>
            </a:r>
            <a:r>
              <a:rPr lang="en-GB" sz="1400" dirty="0" err="1"/>
              <a:t>afdar</a:t>
            </a:r>
            <a:r>
              <a:rPr lang="en-GB" sz="1400" dirty="0"/>
              <a:t> </a:t>
            </a:r>
            <a:r>
              <a:rPr lang="en-GB" sz="1400" cap="all" dirty="0"/>
              <a:t>S.</a:t>
            </a:r>
            <a:r>
              <a:rPr lang="en-GB" sz="1400" dirty="0"/>
              <a:t> (2012).</a:t>
            </a:r>
            <a:r>
              <a:rPr lang="en-GB" sz="1400" cap="all" dirty="0"/>
              <a:t> S</a:t>
            </a:r>
            <a:r>
              <a:rPr lang="en-GB" sz="1400" dirty="0"/>
              <a:t>ocial psychology</a:t>
            </a:r>
            <a:r>
              <a:rPr lang="en-GB" sz="1400" cap="all" dirty="0"/>
              <a:t>.- u</a:t>
            </a:r>
            <a:r>
              <a:rPr lang="en-GB" sz="1400" dirty="0"/>
              <a:t>niversity of Guelph. Wiley-sons</a:t>
            </a:r>
            <a:r>
              <a:rPr lang="en-US" sz="1400" dirty="0"/>
              <a:t>. </a:t>
            </a:r>
            <a:r>
              <a:rPr lang="en-GB" sz="1400" dirty="0"/>
              <a:t>Canada</a:t>
            </a:r>
            <a:r>
              <a:rPr lang="ru-RU" sz="1400" dirty="0"/>
              <a:t>. </a:t>
            </a:r>
            <a:r>
              <a:rPr lang="en-GB" sz="1400" dirty="0"/>
              <a:t>Ltd</a:t>
            </a:r>
            <a:r>
              <a:rPr lang="ru-RU" sz="1400" dirty="0"/>
              <a:t>.</a:t>
            </a:r>
          </a:p>
          <a:p>
            <a:pPr>
              <a:defRPr/>
            </a:pPr>
            <a:r>
              <a:rPr lang="ru-RU" sz="1400" dirty="0"/>
              <a:t>Организационная психология: учебник / Ред. Е.И. Рогов. - М.: </a:t>
            </a:r>
            <a:r>
              <a:rPr lang="ru-RU" sz="1400" dirty="0" err="1"/>
              <a:t>Юрайт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ru-RU" sz="1400" dirty="0" err="1"/>
              <a:t>Почебут</a:t>
            </a:r>
            <a:r>
              <a:rPr lang="ru-RU" sz="1400" dirty="0"/>
              <a:t> Л.Г., </a:t>
            </a:r>
            <a:r>
              <a:rPr lang="ru-RU" sz="1400" dirty="0" err="1"/>
              <a:t>Чикер</a:t>
            </a:r>
            <a:r>
              <a:rPr lang="ru-RU" sz="1400" dirty="0"/>
              <a:t> В.А. Организационная социальная психология. </a:t>
            </a:r>
            <a:r>
              <a:rPr lang="ru-RU" sz="1400" dirty="0" err="1"/>
              <a:t>Спб</a:t>
            </a:r>
            <a:r>
              <a:rPr lang="ru-RU" sz="1400" dirty="0"/>
              <a:t>.: Речь, 2015</a:t>
            </a:r>
            <a:r>
              <a:rPr lang="ru-RU" sz="1600" dirty="0"/>
              <a:t>. 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488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ru-RU" b="1" dirty="0"/>
              <a:t>ПСИХОЛОГИЯ ИНДИВИДУАЛЬНОГО СТИЛЯ УПРАВЛЕНЧЕСКИХ </a:t>
            </a:r>
            <a:r>
              <a:rPr lang="ru-RU" b="1" dirty="0" smtClean="0"/>
              <a:t>РЕШЕНИЙ.</a:t>
            </a:r>
          </a:p>
          <a:p>
            <a:pPr hangingPunct="0"/>
            <a:r>
              <a:rPr lang="ru-RU" b="1" dirty="0" smtClean="0"/>
              <a:t>УПРАВЛЕНЧЕСКИХ </a:t>
            </a:r>
            <a:r>
              <a:rPr lang="ru-RU" b="1" dirty="0"/>
              <a:t>РЕШЕНИЙ. </a:t>
            </a:r>
            <a:endParaRPr lang="ru-RU" b="1" dirty="0" smtClean="0"/>
          </a:p>
          <a:p>
            <a:pPr hangingPunct="0"/>
            <a:r>
              <a:rPr lang="ru-RU" b="1" dirty="0" smtClean="0"/>
              <a:t>ДЕЛЕГИРОВАНИЕ</a:t>
            </a:r>
            <a:r>
              <a:rPr lang="ru-RU" b="1" dirty="0"/>
              <a:t> </a:t>
            </a:r>
            <a:r>
              <a:rPr lang="ru-RU" b="1" dirty="0" smtClean="0"/>
              <a:t>РУКОВОДИТЕЛЕМ </a:t>
            </a:r>
            <a:r>
              <a:rPr lang="ru-RU" b="1" dirty="0"/>
              <a:t>СВОИХ </a:t>
            </a:r>
            <a:r>
              <a:rPr lang="ru-RU" b="1" dirty="0" smtClean="0"/>
              <a:t>ПОЛНОМОЧИЙ.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1178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/>
          <a:lstStyle/>
          <a:p>
            <a:r>
              <a:rPr lang="ru-RU" sz="4000" b="1" i="1" u="sng" dirty="0">
                <a:solidFill>
                  <a:schemeClr val="accent5"/>
                </a:solidFill>
              </a:rPr>
              <a:t>Решение принять решение</a:t>
            </a:r>
            <a:r>
              <a:rPr lang="ru-RU" sz="4000" b="1" u="sng" dirty="0">
                <a:solidFill>
                  <a:schemeClr val="accent5"/>
                </a:solidFill>
              </a:rPr>
              <a:t>— </a:t>
            </a:r>
            <a:r>
              <a:rPr lang="ru-RU" sz="4000" b="1" i="1" u="sng" dirty="0">
                <a:solidFill>
                  <a:schemeClr val="accent5"/>
                </a:solidFill>
              </a:rPr>
              <a:t>это уже </a:t>
            </a:r>
            <a:r>
              <a:rPr lang="ru-RU" sz="4000" b="1" i="1" u="sng" dirty="0" smtClean="0">
                <a:solidFill>
                  <a:schemeClr val="accent5"/>
                </a:solidFill>
              </a:rPr>
              <a:t>решение</a:t>
            </a:r>
            <a:endParaRPr lang="ru-RU" sz="4000" b="1" i="1" u="sng" dirty="0" smtClean="0"/>
          </a:p>
          <a:p>
            <a:pPr algn="r"/>
            <a:endParaRPr lang="ru-RU" b="1" i="1" u="sng" dirty="0"/>
          </a:p>
          <a:p>
            <a:pPr algn="r"/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640" y="1874520"/>
            <a:ext cx="7802880" cy="4302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79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ПСИХОЛОГИЯ ИНДИВИДУАЛЬНОГО СТИЛЯ </a:t>
            </a:r>
            <a:r>
              <a:rPr lang="ru-RU" b="1" dirty="0" smtClean="0">
                <a:solidFill>
                  <a:srgbClr val="C00000"/>
                </a:solidFill>
              </a:rPr>
              <a:t>УПРАВЛЕНЧЕСКИХ РЕШЕНИЙ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6572250" cy="5032375"/>
          </a:xfrm>
        </p:spPr>
        <p:txBody>
          <a:bodyPr>
            <a:normAutofit fontScale="77500" lnSpcReduction="20000"/>
          </a:bodyPr>
          <a:lstStyle/>
          <a:p>
            <a:r>
              <a:rPr lang="ru-RU" sz="3600" b="1" i="1" u="sng" dirty="0"/>
              <a:t>Руководить </a:t>
            </a:r>
            <a:r>
              <a:rPr lang="ru-RU" sz="3600" b="1" u="sng" dirty="0"/>
              <a:t>— </a:t>
            </a:r>
            <a:r>
              <a:rPr lang="ru-RU" sz="3600" b="1" i="1" u="sng" dirty="0"/>
              <a:t>значит менять стиль.</a:t>
            </a:r>
            <a:endParaRPr lang="ru-RU" sz="3600" b="1" dirty="0"/>
          </a:p>
          <a:p>
            <a:r>
              <a:rPr lang="ru-RU" sz="3600" b="1" dirty="0"/>
              <a:t>Одной из наиболее изученных вопросов в сфере руководства и лидерства является проблема стиля управления</a:t>
            </a:r>
            <a:r>
              <a:rPr lang="ru-RU" sz="3600" b="1" dirty="0" smtClean="0"/>
              <a:t>.</a:t>
            </a:r>
          </a:p>
          <a:p>
            <a:r>
              <a:rPr lang="ru-RU" sz="3600" b="1" dirty="0" smtClean="0"/>
              <a:t> </a:t>
            </a:r>
            <a:r>
              <a:rPr lang="ru-RU" sz="3600" b="1" i="1" u="sng" dirty="0"/>
              <a:t>Под стилем управления </a:t>
            </a:r>
            <a:r>
              <a:rPr lang="ru-RU" sz="3600" b="1" dirty="0"/>
              <a:t>понимается </a:t>
            </a:r>
            <a:r>
              <a:rPr lang="ru-RU" sz="3600" b="1" i="1" dirty="0"/>
              <a:t>устойчивая система способов, методов и форм воздействия руководителя, создающая своеобразный почерк управленческого поведения. </a:t>
            </a:r>
            <a:r>
              <a:rPr lang="ru-RU" sz="3600" b="1" dirty="0"/>
              <a:t>Проблемой стиля управления в организациях стали серьезно интересоваться относительно недавно — в начале этого века.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450" y="1690688"/>
            <a:ext cx="4522470" cy="484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998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" y="0"/>
            <a:ext cx="12237720" cy="7056120"/>
          </a:xfrm>
        </p:spPr>
        <p:txBody>
          <a:bodyPr>
            <a:normAutofit fontScale="92500"/>
          </a:bodyPr>
          <a:lstStyle/>
          <a:p>
            <a:pPr hangingPunct="0"/>
            <a:r>
              <a:rPr lang="ru-RU" b="1" dirty="0" smtClean="0"/>
              <a:t>Объектом </a:t>
            </a:r>
            <a:r>
              <a:rPr lang="ru-RU" b="1" dirty="0"/>
              <a:t>изучения К. Левина были группы детей-подростков (мальчиков 11—12 лет), которые под руководством взрослых лепили маски из папье-маше. </a:t>
            </a:r>
            <a:endParaRPr lang="ru-RU" b="1" dirty="0" smtClean="0"/>
          </a:p>
          <a:p>
            <a:pPr hangingPunct="0"/>
            <a:r>
              <a:rPr lang="ru-RU" b="1" dirty="0" smtClean="0"/>
              <a:t>В </a:t>
            </a:r>
            <a:r>
              <a:rPr lang="ru-RU" b="1" dirty="0"/>
              <a:t>соответствии с логикой экспериментов, они были разделены на три </a:t>
            </a:r>
            <a:r>
              <a:rPr lang="ru-RU" b="1" dirty="0" smtClean="0"/>
              <a:t>группы. </a:t>
            </a:r>
          </a:p>
          <a:p>
            <a:pPr hangingPunct="0"/>
            <a:r>
              <a:rPr lang="ru-RU" b="1" dirty="0" smtClean="0"/>
              <a:t>Во главе каждой группы стоял взрослый, демонстрировавший разные стили </a:t>
            </a:r>
            <a:r>
              <a:rPr lang="ru-RU" b="1" dirty="0"/>
              <a:t>руководства, для простоты названные «авторитарным», «демократическим» и «попустительским» (последний иногда переводится как «анархический», что совсем неточно, хотя и «попустительский» достаточно вольный перевод термина, предложенного Левиным).</a:t>
            </a:r>
          </a:p>
          <a:p>
            <a:pPr hangingPunct="0"/>
            <a:r>
              <a:rPr lang="ru-RU" b="1" dirty="0"/>
              <a:t>Название трех стилей связано с личной биографией и позицией Левина. </a:t>
            </a:r>
            <a:endParaRPr lang="ru-RU" b="1" dirty="0" smtClean="0"/>
          </a:p>
          <a:p>
            <a:pPr hangingPunct="0"/>
            <a:r>
              <a:rPr lang="ru-RU" b="1" dirty="0" smtClean="0"/>
              <a:t>Эксперименты </a:t>
            </a:r>
            <a:r>
              <a:rPr lang="ru-RU" b="1" dirty="0"/>
              <a:t>были осуществлены им после эмиграции из фашистской Германии в США, во время начавшейся второй мировой войны. </a:t>
            </a:r>
            <a:endParaRPr lang="ru-RU" b="1" dirty="0" smtClean="0"/>
          </a:p>
          <a:p>
            <a:pPr hangingPunct="0"/>
            <a:r>
              <a:rPr lang="ru-RU" b="1" dirty="0" smtClean="0"/>
              <a:t>Демонстрируя </a:t>
            </a:r>
            <a:r>
              <a:rPr lang="ru-RU" b="1" dirty="0"/>
              <a:t>свою антифашистскую позицию, Левин употребил термины «авторитарный» и «демократический» как имеющие определенный политический смысл. </a:t>
            </a:r>
            <a:endParaRPr lang="ru-RU" b="1" dirty="0" smtClean="0"/>
          </a:p>
          <a:p>
            <a:pPr hangingPunct="0"/>
            <a:r>
              <a:rPr lang="ru-RU" b="1" dirty="0" smtClean="0"/>
              <a:t>Однако </a:t>
            </a:r>
            <a:r>
              <a:rPr lang="ru-RU" b="1" dirty="0"/>
              <a:t>это были своего рода метафоры, и наивно было бы думать, что в чисто психологических экспериментах отыскивались черты авторитаризма или демократизма в том их значении, которое они имеют в политической жизни.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88422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1993880" cy="6964680"/>
          </a:xfrm>
        </p:spPr>
        <p:txBody>
          <a:bodyPr>
            <a:normAutofit/>
          </a:bodyPr>
          <a:lstStyle/>
          <a:p>
            <a:pPr hangingPunct="0"/>
            <a:r>
              <a:rPr lang="ru-RU" b="1" dirty="0"/>
              <a:t>Основываясь на выводах и закономерностях, выявленных в ходе экспериментов, Левин дал характеристику каждого из этих классических стилей управления: </a:t>
            </a:r>
            <a:r>
              <a:rPr lang="ru-RU" b="1" i="1" u="sng" dirty="0"/>
              <a:t>авторитарного, демократического и попустительского. </a:t>
            </a:r>
            <a:endParaRPr lang="ru-RU" b="1" i="1" u="sng" dirty="0" smtClean="0"/>
          </a:p>
          <a:p>
            <a:pPr hangingPunct="0"/>
            <a:r>
              <a:rPr lang="ru-RU" b="1" dirty="0" smtClean="0"/>
              <a:t>В </a:t>
            </a:r>
            <a:r>
              <a:rPr lang="ru-RU" b="1" dirty="0"/>
              <a:t>литературе встречаются различные их названия: авторитарный называют директивным, попустительский — анархичным, нейтральным, формальным, разрешительным, либеральным. </a:t>
            </a:r>
          </a:p>
          <a:p>
            <a:pPr hangingPunct="0"/>
            <a:r>
              <a:rPr lang="ru-RU" b="1" dirty="0" err="1" smtClean="0"/>
              <a:t>К.Левин</a:t>
            </a:r>
            <a:r>
              <a:rPr lang="ru-RU" b="1" dirty="0" smtClean="0"/>
              <a:t> </a:t>
            </a:r>
            <a:r>
              <a:rPr lang="ru-RU" b="1" dirty="0"/>
              <a:t>и его сотрудники установили, </a:t>
            </a:r>
            <a:r>
              <a:rPr lang="ru-RU" b="1" dirty="0" smtClean="0"/>
              <a:t>что наиболее </a:t>
            </a:r>
            <a:r>
              <a:rPr lang="ru-RU" b="1" dirty="0"/>
              <a:t>целесообразным стилем руководства является </a:t>
            </a:r>
            <a:r>
              <a:rPr lang="ru-RU" b="1" i="1" dirty="0"/>
              <a:t>демократический. </a:t>
            </a:r>
            <a:endParaRPr lang="ru-RU" b="1" i="1" dirty="0" smtClean="0"/>
          </a:p>
          <a:p>
            <a:pPr hangingPunct="0"/>
            <a:r>
              <a:rPr lang="ru-RU" b="1" dirty="0" smtClean="0"/>
              <a:t>Во-первых</a:t>
            </a:r>
            <a:r>
              <a:rPr lang="ru-RU" b="1" dirty="0"/>
              <a:t>, этот стиль создает более благоприятную атмосферу и способствует более активному включению членов группы в совместную деятельность. </a:t>
            </a:r>
            <a:endParaRPr lang="ru-RU" b="1" dirty="0" smtClean="0"/>
          </a:p>
          <a:p>
            <a:pPr hangingPunct="0"/>
            <a:r>
              <a:rPr lang="ru-RU" b="1" dirty="0" smtClean="0"/>
              <a:t>Во-вторых</a:t>
            </a:r>
            <a:r>
              <a:rPr lang="ru-RU" b="1" dirty="0"/>
              <a:t>, при этом стиле руководства группа отличается наивысшей удовлетворенностью, стремлением к творчеству. </a:t>
            </a:r>
            <a:endParaRPr lang="ru-RU" b="1" dirty="0" smtClean="0"/>
          </a:p>
          <a:p>
            <a:pPr hangingPunct="0"/>
            <a:r>
              <a:rPr lang="ru-RU" b="1" dirty="0" smtClean="0"/>
              <a:t>в-третьих</a:t>
            </a:r>
            <a:r>
              <a:rPr lang="ru-RU" b="1" dirty="0"/>
              <a:t>, этот стиль обеспечивает установление наиболее благоприятных взаимоотношений между руководителем и группой.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205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7640"/>
            <a:ext cx="12313920" cy="6583680"/>
          </a:xfrm>
        </p:spPr>
        <p:txBody>
          <a:bodyPr>
            <a:normAutofit lnSpcReduction="10000"/>
          </a:bodyPr>
          <a:lstStyle/>
          <a:p>
            <a:pPr hangingPunct="0"/>
            <a:r>
              <a:rPr lang="ru-RU" b="1" dirty="0"/>
              <a:t>На основании исследования </a:t>
            </a:r>
            <a:r>
              <a:rPr lang="ru-RU" b="1" dirty="0" err="1"/>
              <a:t>К.Левин</a:t>
            </a:r>
            <a:r>
              <a:rPr lang="ru-RU" b="1" dirty="0"/>
              <a:t> дал примерную характеристику каждого стиля и целесообразности его использования.</a:t>
            </a:r>
          </a:p>
          <a:p>
            <a:pPr hangingPunct="0"/>
            <a:r>
              <a:rPr lang="ru-RU" b="1" i="1" u="sng" dirty="0"/>
              <a:t>1. Авторитарный стиль. </a:t>
            </a:r>
            <a:r>
              <a:rPr lang="ru-RU" b="1" dirty="0"/>
              <a:t>Решение принимает руководитель единолично. Он действует по отношению к подчиненным властно, жестко закрепляет роли участников, осуществляет детальный контроль, сосредоточивает в своих руках все основные функции управления.</a:t>
            </a:r>
          </a:p>
          <a:p>
            <a:pPr hangingPunct="0"/>
            <a:r>
              <a:rPr lang="ru-RU" b="1" dirty="0"/>
              <a:t>Этот стиль наиболее эффективен в хорошо упорядоченных (структурированных) ситуациях, когда деятельность подчиненных носит </a:t>
            </a:r>
            <a:r>
              <a:rPr lang="ru-RU" b="1" dirty="0" err="1"/>
              <a:t>алгоритмизуемый</a:t>
            </a:r>
            <a:r>
              <a:rPr lang="ru-RU" b="1" dirty="0"/>
              <a:t> характер (по заданной системе правил). Ориентирован на решение </a:t>
            </a:r>
            <a:r>
              <a:rPr lang="ru-RU" b="1" dirty="0" err="1"/>
              <a:t>алгоритмизуемых</a:t>
            </a:r>
            <a:r>
              <a:rPr lang="ru-RU" b="1" dirty="0"/>
              <a:t> задач.</a:t>
            </a:r>
          </a:p>
          <a:p>
            <a:pPr hangingPunct="0"/>
            <a:r>
              <a:rPr lang="ru-RU" b="1" dirty="0"/>
              <a:t>2. </a:t>
            </a:r>
            <a:r>
              <a:rPr lang="ru-RU" b="1" u="sng" dirty="0"/>
              <a:t>Демократический стиль. </a:t>
            </a:r>
            <a:r>
              <a:rPr lang="ru-RU" b="1" dirty="0"/>
              <a:t>Решения принимаются руководителем совместно с подчиненными. При таком стиле лидер стремится управлять группой совместно с подчиненными, предоставляя им свободу действий, организуя обсуждение своих решений, поддерживая инициативу.</a:t>
            </a:r>
          </a:p>
          <a:p>
            <a:pPr hangingPunct="0"/>
            <a:r>
              <a:rPr lang="ru-RU" b="1" dirty="0"/>
              <a:t>Этот стиль наиболее эффективен в слабо структурированных ситуациях и ориентирован на межличностные отношения, решение творческих задач.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77694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243840"/>
            <a:ext cx="6019800" cy="6614160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i="1" u="sng" dirty="0"/>
              <a:t>3. Либеральный стиль. </a:t>
            </a:r>
            <a:r>
              <a:rPr lang="ru-RU" sz="3200" b="1" dirty="0"/>
              <a:t>Решения навязываются подчиненными руководителю. </a:t>
            </a:r>
            <a:endParaRPr lang="ru-RU" sz="3200" b="1" dirty="0" smtClean="0"/>
          </a:p>
          <a:p>
            <a:r>
              <a:rPr lang="ru-RU" sz="3200" b="1" dirty="0" smtClean="0"/>
              <a:t>Он </a:t>
            </a:r>
            <a:r>
              <a:rPr lang="ru-RU" sz="3200" b="1" dirty="0"/>
              <a:t>практически устраняется от активного управления группой, ведет себя, как рядовой участник, предоставляет участникам группы полную свободу. </a:t>
            </a:r>
            <a:endParaRPr lang="ru-RU" sz="3200" b="1" dirty="0" smtClean="0"/>
          </a:p>
          <a:p>
            <a:r>
              <a:rPr lang="ru-RU" sz="3200" b="1" dirty="0" smtClean="0"/>
              <a:t>Участники </a:t>
            </a:r>
            <a:r>
              <a:rPr lang="ru-RU" sz="3200" b="1" dirty="0"/>
              <a:t>группы ведут себя в соответствии со своими желаниями, их активность носит спонтанный характер</a:t>
            </a:r>
            <a:r>
              <a:rPr lang="ru-RU" sz="3200" b="1" dirty="0" smtClean="0"/>
              <a:t>.</a:t>
            </a:r>
          </a:p>
          <a:p>
            <a:r>
              <a:rPr lang="ru-RU" sz="3200" b="1" dirty="0" smtClean="0"/>
              <a:t> </a:t>
            </a:r>
            <a:r>
              <a:rPr lang="ru-RU" sz="3200" b="1" dirty="0"/>
              <a:t>Этот стиль наиболее эффективен в ситуациях поиска наиболее продуктивных направлений групповой деятельности.</a:t>
            </a:r>
          </a:p>
          <a:p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480" y="137160"/>
            <a:ext cx="5577840" cy="633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51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960</Words>
  <Application>Microsoft Office PowerPoint</Application>
  <PresentationFormat>Широкоэкранный</PresentationFormat>
  <Paragraphs>89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Times New Roman</vt:lpstr>
      <vt:lpstr>Office Theme</vt:lpstr>
      <vt:lpstr>Лекция 7. Личность и психология принятия управленческих решений</vt:lpstr>
      <vt:lpstr>Рекомендуемая литература:</vt:lpstr>
      <vt:lpstr>ВОПРОСЫ:</vt:lpstr>
      <vt:lpstr>Презентация PowerPoint</vt:lpstr>
      <vt:lpstr>ПСИХОЛОГИЯ ИНДИВИДУАЛЬНОГО СТИЛЯ УПРАВЛЕНЧЕСКИХ РЕШЕНИЙ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 Сравнительная характеристика трех стилей управления </vt:lpstr>
      <vt:lpstr>Благодарю за внимание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16</cp:revision>
  <dcterms:created xsi:type="dcterms:W3CDTF">2019-10-12T16:38:37Z</dcterms:created>
  <dcterms:modified xsi:type="dcterms:W3CDTF">2019-10-12T17:51:50Z</dcterms:modified>
</cp:coreProperties>
</file>